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272" r:id="rId12"/>
    <p:sldId id="270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4" autoAdjust="0"/>
    <p:restoredTop sz="94660"/>
  </p:normalViewPr>
  <p:slideViewPr>
    <p:cSldViewPr snapToGrid="0">
      <p:cViewPr varScale="1">
        <p:scale>
          <a:sx n="81" d="100"/>
          <a:sy n="81" d="100"/>
        </p:scale>
        <p:origin x="-120" y="-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dium.com/planet-stories/planet-people-and-pixels-a-data-pipeline-to-link-planet-api-to-google-earth-engine-1166606445a8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Planet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7, 2019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06514FE-05D5-435E-B0BF-C84C79575C79}"/>
              </a:ext>
            </a:extLst>
          </p:cNvPr>
          <p:cNvSpPr txBox="1"/>
          <p:nvPr/>
        </p:nvSpPr>
        <p:spPr>
          <a:xfrm>
            <a:off x="191588" y="130629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xmlns="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747295"/>
              </p:ext>
            </p:extLst>
          </p:nvPr>
        </p:nvGraphicFramePr>
        <p:xfrm>
          <a:off x="339634" y="719666"/>
          <a:ext cx="11660778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945">
                  <a:extLst>
                    <a:ext uri="{9D8B030D-6E8A-4147-A177-3AD203B41FA5}">
                      <a16:colId xmlns:a16="http://schemas.microsoft.com/office/drawing/2014/main" xmlns="" val="204355010"/>
                    </a:ext>
                  </a:extLst>
                </a:gridCol>
                <a:gridCol w="6509907">
                  <a:extLst>
                    <a:ext uri="{9D8B030D-6E8A-4147-A177-3AD203B41FA5}">
                      <a16:colId xmlns:a16="http://schemas.microsoft.com/office/drawing/2014/main" xmlns="" val="4028382727"/>
                    </a:ext>
                  </a:extLst>
                </a:gridCol>
                <a:gridCol w="3886926">
                  <a:extLst>
                    <a:ext uri="{9D8B030D-6E8A-4147-A177-3AD203B41FA5}">
                      <a16:colId xmlns:a16="http://schemas.microsoft.com/office/drawing/2014/main" xmlns="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locations, years where Planet images are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</a:t>
                      </a:r>
                      <a:r>
                        <a:rPr lang="en-US" dirty="0" err="1"/>
                        <a:t>LandCover</a:t>
                      </a:r>
                      <a:r>
                        <a:rPr lang="en-US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desktop, keep tabs on asset id, polygon name,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Delineate individual fields in Planet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</a:t>
                      </a:r>
                      <a:r>
                        <a:rPr lang="en-US" dirty="0" err="1"/>
                        <a:t>LandCover</a:t>
                      </a:r>
                      <a:r>
                        <a:rPr lang="en-US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422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 through fields in CAR poly and record observed crop timing, export observations as feature collection to asset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Planet Create Validation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6719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Turn feature collection of observations into validation image, use to do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309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353" y="2390588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757" y="289679"/>
            <a:ext cx="10497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Connect Planet to GEE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Under OBIA script in GEE training, for object based image analysis, see if can automatically get me individual fields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classification Jake’s way: combine all years’ data to train one giant classifier instead of training and classifying for specific years’ data? (that way can use one year’s training points to classify another year)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Produce validation dataset out of this month’s image downloads) (SC vs DC; planting and harvest date)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Code clicking through images and visually classifying planting and harvest date, SC vs DC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 new Planet imagery locations in Mato Grosso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Dense area of soy training points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66048" y="39244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dirty="0"/>
              <a:t>Do pip install </a:t>
            </a:r>
            <a:r>
              <a:rPr lang="en-US" dirty="0" err="1"/>
              <a:t>earthengine-api</a:t>
            </a:r>
            <a:r>
              <a:rPr lang="en-US" dirty="0"/>
              <a:t> in </a:t>
            </a:r>
            <a:r>
              <a:rPr lang="en-US" dirty="0" err="1"/>
              <a:t>colab</a:t>
            </a:r>
            <a:r>
              <a:rPr lang="en-US" dirty="0"/>
              <a:t> to get virtual machine</a:t>
            </a:r>
          </a:p>
          <a:p>
            <a:r>
              <a:rPr lang="en-US" dirty="0"/>
              <a:t>Import </a:t>
            </a:r>
            <a:r>
              <a:rPr lang="en-US" dirty="0" err="1"/>
              <a:t>ee</a:t>
            </a:r>
            <a:endParaRPr lang="en-US" dirty="0"/>
          </a:p>
          <a:p>
            <a:r>
              <a:rPr lang="en-US" dirty="0" err="1"/>
              <a:t>ee.Initialize</a:t>
            </a:r>
            <a:r>
              <a:rPr lang="en-US" dirty="0"/>
              <a:t>()</a:t>
            </a:r>
          </a:p>
          <a:p>
            <a:r>
              <a:rPr lang="en-US" dirty="0" err="1"/>
              <a:t>ee.batch.Task.list</a:t>
            </a:r>
            <a:r>
              <a:rPr lang="en-US" dirty="0"/>
              <a:t>() – proves can use earth engine</a:t>
            </a:r>
          </a:p>
          <a:p>
            <a:r>
              <a:rPr lang="en-US" dirty="0"/>
              <a:t>Docs: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earthengine-api</a:t>
            </a:r>
            <a:r>
              <a:rPr lang="en-US" dirty="0"/>
              <a:t> -&gt; python -&gt; examples -&gt; </a:t>
            </a:r>
            <a:r>
              <a:rPr lang="en-US" dirty="0" err="1"/>
              <a:t>ipynb</a:t>
            </a:r>
            <a:r>
              <a:rPr lang="en-US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129369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059" y="597647"/>
            <a:ext cx="11003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Questions for Iryna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pivot classification given the challenges of Brazil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Calibration of Planet Scope and Rapid Eye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detection of single vs double cropped soy; of planting and harvest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to discern soy from other </a:t>
            </a:r>
            <a:r>
              <a:rPr lang="en-US" dirty="0" err="1"/>
              <a:t>agri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88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2110" y="2599765"/>
            <a:ext cx="553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 for land cover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882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C7D8DAE-46E0-423B-A4C1-54DC12891A80}"/>
              </a:ext>
            </a:extLst>
          </p:cNvPr>
          <p:cNvSpPr/>
          <p:nvPr/>
        </p:nvSpPr>
        <p:spPr>
          <a:xfrm>
            <a:off x="745523" y="1319243"/>
            <a:ext cx="110222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Purpose of Planet images: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timing information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high temporal resolution, more common in recent years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SC vs DC soy (for places known to be soy)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Especially in </a:t>
            </a:r>
            <a:r>
              <a:rPr lang="en-US" dirty="0" err="1"/>
              <a:t>Matopiba</a:t>
            </a:r>
            <a:r>
              <a:rPr lang="en-US" dirty="0"/>
              <a:t> and central Brazil, which don’t have much ground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Validate soy vs </a:t>
            </a:r>
            <a:r>
              <a:rPr lang="en-US" dirty="0" err="1">
                <a:solidFill>
                  <a:srgbClr val="FF0000"/>
                </a:solidFill>
              </a:rPr>
              <a:t>nonsoy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agri</a:t>
            </a:r>
            <a:r>
              <a:rPr lang="en-US" dirty="0">
                <a:solidFill>
                  <a:srgbClr val="FF0000"/>
                </a:solidFill>
              </a:rPr>
              <a:t> (?)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If need to create training data for this from Planet, need calibrated images from a consistent set of satellites, need to calibrate with Sentinel 2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Planet images (from </a:t>
            </a:r>
            <a:r>
              <a:rPr lang="en-US" dirty="0" err="1"/>
              <a:t>RapidEye</a:t>
            </a:r>
            <a:r>
              <a:rPr lang="en-US" dirty="0"/>
              <a:t> and </a:t>
            </a:r>
            <a:r>
              <a:rPr lang="en-US" dirty="0" err="1"/>
              <a:t>PlanetScope</a:t>
            </a:r>
            <a:r>
              <a:rPr lang="en-US" dirty="0"/>
              <a:t>) are geolocated and corrected for terrain distortion but still top of atmosphere!</a:t>
            </a:r>
          </a:p>
        </p:txBody>
      </p:sp>
    </p:spTree>
    <p:extLst>
      <p:ext uri="{BB962C8B-B14F-4D97-AF65-F5344CB8AC3E}">
        <p14:creationId xmlns:p14="http://schemas.microsoft.com/office/powerpoint/2010/main" val="209405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0222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Planet’s Python API</a:t>
            </a:r>
          </a:p>
          <a:p>
            <a:endParaRPr lang="en-US" b="1" dirty="0"/>
          </a:p>
          <a:p>
            <a:r>
              <a:rPr lang="en-US" dirty="0">
                <a:hlinkClick r:id="rId2"/>
              </a:rPr>
              <a:t>https://medium.com/planet-stories/planet-people-and-pixels-a-data-pipeline-to-link-planet-api-to-google-earth-engine-1166606445a8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both laptop and desktop, got stuck at step ‘python ppipe.py’ in </a:t>
            </a:r>
          </a:p>
        </p:txBody>
      </p:sp>
    </p:spTree>
    <p:extLst>
      <p:ext uri="{BB962C8B-B14F-4D97-AF65-F5344CB8AC3E}">
        <p14:creationId xmlns:p14="http://schemas.microsoft.com/office/powerpoint/2010/main" val="244547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14D5F76-40E1-43C7-8AFC-C82C6092E9D9}"/>
              </a:ext>
            </a:extLst>
          </p:cNvPr>
          <p:cNvSpPr/>
          <p:nvPr/>
        </p:nvSpPr>
        <p:spPr>
          <a:xfrm>
            <a:off x="209192" y="220205"/>
            <a:ext cx="11022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each image in </a:t>
            </a:r>
            <a:r>
              <a:rPr lang="en-US" dirty="0" err="1"/>
              <a:t>PlanetLabs</a:t>
            </a:r>
            <a:r>
              <a:rPr lang="en-US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RE_ortho_analytic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PS_ortho_analytic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Lookup table in desktop has Planet order number and description and GEE asset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625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Generating field-scale observations of crop timing from Planet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for ‘poly1’ in </a:t>
            </a:r>
            <a:r>
              <a:rPr lang="en-US" dirty="0" err="1"/>
              <a:t>Matopiba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date slider to easily navigate across dates of the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image collection of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user interface to record observations using text boxes in console that save info into feature’s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feature of observations (with observed planting date, harvest date entered into text boxes) for a single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observations as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2: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 version 1 to export feature collection, where each feature represents observations for a single field in the CAR polygon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feature collection representing individual fields in CAR poly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turn all variables in the same ‘column’ into same data type, like </a:t>
            </a:r>
            <a:r>
              <a:rPr lang="en-US" dirty="0" err="1"/>
              <a:t>ee.String</a:t>
            </a:r>
            <a:r>
              <a:rPr lang="en-US" dirty="0"/>
              <a:t>() in this case, in order to export. Can’t have the </a:t>
            </a:r>
            <a:r>
              <a:rPr lang="en-US" dirty="0" err="1"/>
              <a:t>field_id</a:t>
            </a:r>
            <a:r>
              <a:rPr lang="en-US" dirty="0"/>
              <a:t> to be a String in one feature and a Number in another.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CA3E748E-9737-47DA-82FD-C21D29B49FD2}"/>
              </a:ext>
            </a:extLst>
          </p:cNvPr>
          <p:cNvSpPr/>
          <p:nvPr/>
        </p:nvSpPr>
        <p:spPr>
          <a:xfrm>
            <a:off x="7754816" y="6550223"/>
            <a:ext cx="4510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Create Validation Data and v2</a:t>
            </a:r>
          </a:p>
        </p:txBody>
      </p:sp>
    </p:spTree>
    <p:extLst>
      <p:ext uri="{BB962C8B-B14F-4D97-AF65-F5344CB8AC3E}">
        <p14:creationId xmlns:p14="http://schemas.microsoft.com/office/powerpoint/2010/main" val="69661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6372FA7-AC09-45E4-8FEF-68DA5FDC7403}"/>
              </a:ext>
            </a:extLst>
          </p:cNvPr>
          <p:cNvSpPr/>
          <p:nvPr/>
        </p:nvSpPr>
        <p:spPr>
          <a:xfrm>
            <a:off x="209190" y="0"/>
            <a:ext cx="110222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Automatically separate image into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required; just saves time… maybe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set of Planet images, filter to get only Planet Scope or Rapid Eye satellites, and by eye, take only cloud free images. Take mosaic.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OBIA sample code from Nick Clinton’s GEE training to split the mosaic image into ‘fields’ (uses image segmentation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alter the size of the </a:t>
            </a:r>
            <a:r>
              <a:rPr lang="en-US" sz="1600" dirty="0" err="1"/>
              <a:t>seedGrid</a:t>
            </a:r>
            <a:r>
              <a:rPr lang="en-US" sz="1600" dirty="0"/>
              <a:t>. Original code had 36 pixels; given that Planet pixels are small, can probably increase the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 natural variations within each field make it hard to distinguish the straight lines dividing the fields from the progress of greening up/harvesting that creates ‘zig zag’ lines across the middle of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Another problem: since there aren’t that many images, the demarcation between different images of the same satellite is very easily misrepresented as an actual field separation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Changing seed size doesn’t eliminate the zig zag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 following slide, the bottom right value settings give a very reasonable segmentation, but it’s based on a mosaic; there’s no guarantee that each individual segment will have a single set of crop timings.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TAKEAWAY: For very large polygons with many fields, start with image segmentation result after playing with image segmentation measures like seed size, compactness, </a:t>
            </a:r>
            <a:r>
              <a:rPr lang="en-US" sz="1600" dirty="0" err="1"/>
              <a:t>neighborhoodSize</a:t>
            </a:r>
            <a:r>
              <a:rPr lang="en-US" sz="1600" dirty="0"/>
              <a:t>. Hope that each segment has a uniform crop timing. For smaller CAR polygons with a manageable number of fields, manually delineate fields to create a feature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13604AA-D8A5-49BA-BD4C-A2848718CE16}"/>
              </a:ext>
            </a:extLst>
          </p:cNvPr>
          <p:cNvSpPr/>
          <p:nvPr/>
        </p:nvSpPr>
        <p:spPr>
          <a:xfrm>
            <a:off x="9724294" y="6559015"/>
            <a:ext cx="25497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</p:txBody>
      </p:sp>
    </p:spTree>
    <p:extLst>
      <p:ext uri="{BB962C8B-B14F-4D97-AF65-F5344CB8AC3E}">
        <p14:creationId xmlns:p14="http://schemas.microsoft.com/office/powerpoint/2010/main" val="185276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3A8A080-0A31-4195-8BC0-D8361A69D390}"/>
              </a:ext>
            </a:extLst>
          </p:cNvPr>
          <p:cNvGrpSpPr/>
          <p:nvPr/>
        </p:nvGrpSpPr>
        <p:grpSpPr>
          <a:xfrm>
            <a:off x="374644" y="372703"/>
            <a:ext cx="3745523" cy="2856067"/>
            <a:chOff x="3587262" y="3018646"/>
            <a:chExt cx="3745523" cy="28560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411D1548-31D0-484F-A7EB-A22C5A9BE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46" t="38077" r="55432" b="12692"/>
            <a:stretch/>
          </p:blipFill>
          <p:spPr>
            <a:xfrm>
              <a:off x="3789485" y="3080308"/>
              <a:ext cx="3100042" cy="279440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8E2BC10D-D394-4D66-9592-1E9EA7316326}"/>
                </a:ext>
              </a:extLst>
            </p:cNvPr>
            <p:cNvSpPr/>
            <p:nvPr/>
          </p:nvSpPr>
          <p:spPr>
            <a:xfrm>
              <a:off x="3587262" y="3018646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Mosaic of Planet Scope cloud free images, 2017 - 2018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B60226DB-579A-49C2-B0FB-2DE7C099FA01}"/>
              </a:ext>
            </a:extLst>
          </p:cNvPr>
          <p:cNvGrpSpPr/>
          <p:nvPr/>
        </p:nvGrpSpPr>
        <p:grpSpPr>
          <a:xfrm>
            <a:off x="3884988" y="372703"/>
            <a:ext cx="3745523" cy="2735185"/>
            <a:chOff x="3588194" y="4085234"/>
            <a:chExt cx="3745523" cy="27351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74435E60-1D40-4CFC-B3C3-34935A147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94" t="41524" r="59685" b="8381"/>
            <a:stretch/>
          </p:blipFill>
          <p:spPr>
            <a:xfrm>
              <a:off x="4062548" y="4085234"/>
              <a:ext cx="2981983" cy="27351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xmlns="" id="{357B3A8A-B998-462A-B5B9-20763526CBC1}"/>
                </a:ext>
              </a:extLst>
            </p:cNvPr>
            <p:cNvSpPr/>
            <p:nvPr/>
          </p:nvSpPr>
          <p:spPr>
            <a:xfrm>
              <a:off x="3588194" y="4085234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80,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02546907-925A-444D-B84A-E5BF687E7ED0}"/>
              </a:ext>
            </a:extLst>
          </p:cNvPr>
          <p:cNvGrpSpPr/>
          <p:nvPr/>
        </p:nvGrpSpPr>
        <p:grpSpPr>
          <a:xfrm>
            <a:off x="7942630" y="434365"/>
            <a:ext cx="3745523" cy="2794405"/>
            <a:chOff x="7589933" y="3869897"/>
            <a:chExt cx="3745523" cy="27944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E91D238F-EA28-4B7D-A2F5-B31C3EECC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71" t="36272" r="55429" b="13334"/>
            <a:stretch/>
          </p:blipFill>
          <p:spPr>
            <a:xfrm>
              <a:off x="8017194" y="3980831"/>
              <a:ext cx="2981984" cy="26834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9B0ACA12-B396-4E3E-9807-F90D18F7984E}"/>
                </a:ext>
              </a:extLst>
            </p:cNvPr>
            <p:cNvSpPr/>
            <p:nvPr/>
          </p:nvSpPr>
          <p:spPr>
            <a:xfrm>
              <a:off x="7589933" y="3869897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50,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9245542-D013-4EF0-86A9-DB5BC8F6724A}"/>
              </a:ext>
            </a:extLst>
          </p:cNvPr>
          <p:cNvSpPr/>
          <p:nvPr/>
        </p:nvSpPr>
        <p:spPr>
          <a:xfrm>
            <a:off x="-7208" y="28370"/>
            <a:ext cx="402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Automatically separate image into fields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CAD3AC74-D3F8-44FE-AA8C-55C457D052E1}"/>
              </a:ext>
            </a:extLst>
          </p:cNvPr>
          <p:cNvSpPr/>
          <p:nvPr/>
        </p:nvSpPr>
        <p:spPr>
          <a:xfrm>
            <a:off x="9724294" y="6559015"/>
            <a:ext cx="25497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  <a:p>
            <a:r>
              <a:rPr lang="en-US" sz="1400" dirty="0"/>
              <a:t>This is ‘CARpoly1’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982D93A-52EC-4145-ABF4-03550AFC2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4" t="42476" r="57893" b="8191"/>
          <a:stretch/>
        </p:blipFill>
        <p:spPr>
          <a:xfrm>
            <a:off x="576867" y="3681197"/>
            <a:ext cx="3100042" cy="28778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5926EE7-1C35-4F08-AAFE-855402071A2B}"/>
              </a:ext>
            </a:extLst>
          </p:cNvPr>
          <p:cNvSpPr/>
          <p:nvPr/>
        </p:nvSpPr>
        <p:spPr>
          <a:xfrm>
            <a:off x="254126" y="3653170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1000,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3402D3D9-6D61-484B-858D-2F008A035A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7" t="41714" r="52857" b="9144"/>
          <a:stretch/>
        </p:blipFill>
        <p:spPr>
          <a:xfrm>
            <a:off x="4705792" y="4123607"/>
            <a:ext cx="2549769" cy="24274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2986CD04-1A96-4FE3-AC59-D5F859F56897}"/>
              </a:ext>
            </a:extLst>
          </p:cNvPr>
          <p:cNvSpPr/>
          <p:nvPr/>
        </p:nvSpPr>
        <p:spPr>
          <a:xfrm>
            <a:off x="4214062" y="3640806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2AA28D08-C3CB-4FFD-AFD1-EE8D46EFC9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00" t="39173" r="55750" b="12191"/>
          <a:stretch/>
        </p:blipFill>
        <p:spPr>
          <a:xfrm>
            <a:off x="8284444" y="4093838"/>
            <a:ext cx="2678380" cy="25051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D2BBAEBF-ADB8-4AF1-A628-C871CCFF5E67}"/>
              </a:ext>
            </a:extLst>
          </p:cNvPr>
          <p:cNvSpPr/>
          <p:nvPr/>
        </p:nvSpPr>
        <p:spPr>
          <a:xfrm>
            <a:off x="8173997" y="3632173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60,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(THIS LOOKS THE BEST, would be usable!)</a:t>
            </a:r>
          </a:p>
        </p:txBody>
      </p:sp>
    </p:spTree>
    <p:extLst>
      <p:ext uri="{BB962C8B-B14F-4D97-AF65-F5344CB8AC3E}">
        <p14:creationId xmlns:p14="http://schemas.microsoft.com/office/powerpoint/2010/main" val="304923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DCB5A5-D92A-4561-936E-14D2B6B04FA8}"/>
              </a:ext>
            </a:extLst>
          </p:cNvPr>
          <p:cNvSpPr txBox="1"/>
          <p:nvPr/>
        </p:nvSpPr>
        <p:spPr>
          <a:xfrm>
            <a:off x="191588" y="130629"/>
            <a:ext cx="1180882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Manually delineating fields in a CAR poly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Preparation/input for GEE file Planet Create Validation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feature collection representing locations of fields in the CAR poly and assigns each to a </a:t>
            </a:r>
            <a:r>
              <a:rPr lang="en-US" dirty="0" err="1"/>
              <a:t>field_id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manual delineation is the alternative to the Planet OBIA script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First, on the map, manually create Feature Collection called </a:t>
            </a:r>
            <a:r>
              <a:rPr lang="en-US" dirty="0" err="1" smtClean="0"/>
              <a:t>field_geoms</a:t>
            </a:r>
            <a:r>
              <a:rPr lang="en-US" dirty="0" smtClean="0"/>
              <a:t>, </a:t>
            </a:r>
            <a:r>
              <a:rPr lang="en-US" dirty="0" err="1" smtClean="0"/>
              <a:t>natural_geoms</a:t>
            </a:r>
            <a:r>
              <a:rPr lang="en-US" dirty="0" smtClean="0"/>
              <a:t>, and </a:t>
            </a:r>
            <a:r>
              <a:rPr lang="en-US" dirty="0" err="1" smtClean="0"/>
              <a:t>centerPivot_geoms</a:t>
            </a:r>
            <a:r>
              <a:rPr lang="en-US" dirty="0" smtClean="0"/>
              <a:t> to represent </a:t>
            </a:r>
            <a:r>
              <a:rPr lang="en-US" dirty="0" err="1" smtClean="0"/>
              <a:t>agri</a:t>
            </a:r>
            <a:r>
              <a:rPr lang="en-US" dirty="0" smtClean="0"/>
              <a:t>, natural vegetation, and center pivot classifications.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Second, add on ids to each manually classified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Third, export each as a feature collection to asset. It will be named like: ‘raw_fields_fc_in_poly1_2018’, ‘raw_natural_fc_in_poly1_2018’, ‘raw_centerPivot_fc_in_poly1_2018’, </a:t>
            </a:r>
            <a:r>
              <a:rPr lang="en-US" dirty="0" err="1" smtClean="0"/>
              <a:t>etc</a:t>
            </a:r>
            <a:r>
              <a:rPr lang="en-US" dirty="0" smtClean="0"/>
              <a:t> and will be in the </a:t>
            </a:r>
            <a:r>
              <a:rPr lang="en-US" dirty="0" err="1" smtClean="0"/>
              <a:t>PlanetValidationData</a:t>
            </a:r>
            <a:r>
              <a:rPr lang="en-US" dirty="0" smtClean="0"/>
              <a:t> asset folder. The year is the harvest year.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F61978C2-46C1-4995-9B1A-2BF800553506}"/>
              </a:ext>
            </a:extLst>
          </p:cNvPr>
          <p:cNvSpPr/>
          <p:nvPr/>
        </p:nvSpPr>
        <p:spPr>
          <a:xfrm>
            <a:off x="8255726" y="6559015"/>
            <a:ext cx="4018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Manual Field Delineation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019" y="3124409"/>
            <a:ext cx="3970258" cy="345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84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5701</TotalTime>
  <Words>1280</Words>
  <Application>Microsoft Macintosh PowerPoint</Application>
  <PresentationFormat>Custom</PresentationFormat>
  <Paragraphs>112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Planet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Ming Zhang</cp:lastModifiedBy>
  <cp:revision>215</cp:revision>
  <dcterms:created xsi:type="dcterms:W3CDTF">2019-01-21T19:25:17Z</dcterms:created>
  <dcterms:modified xsi:type="dcterms:W3CDTF">2019-02-07T22:38:53Z</dcterms:modified>
</cp:coreProperties>
</file>